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792450" cy="10458450"/>
  <p:notesSz cx="6858000" cy="9144000"/>
  <p:defaultTextStyle>
    <a:defPPr>
      <a:defRPr lang="en-US"/>
    </a:defPPr>
    <a:lvl1pPr marL="0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1pPr>
    <a:lvl2pPr marL="630022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2pPr>
    <a:lvl3pPr marL="1260043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3pPr>
    <a:lvl4pPr marL="1890065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4pPr>
    <a:lvl5pPr marL="2520086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5pPr>
    <a:lvl6pPr marL="3150108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6pPr>
    <a:lvl7pPr marL="3780130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7pPr>
    <a:lvl8pPr marL="4410151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8pPr>
    <a:lvl9pPr marL="5040173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5"/>
    <p:restoredTop sz="94710"/>
  </p:normalViewPr>
  <p:slideViewPr>
    <p:cSldViewPr snapToGrid="0" snapToObjects="1" showGuides="1">
      <p:cViewPr varScale="1">
        <p:scale>
          <a:sx n="55" d="100"/>
          <a:sy n="55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434" y="1711604"/>
            <a:ext cx="13423583" cy="3641090"/>
          </a:xfrm>
        </p:spPr>
        <p:txBody>
          <a:bodyPr anchor="b"/>
          <a:lstStyle>
            <a:lvl1pPr algn="ctr">
              <a:defRPr sz="9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4056" y="5493108"/>
            <a:ext cx="11844338" cy="2525037"/>
          </a:xfrm>
        </p:spPr>
        <p:txBody>
          <a:bodyPr/>
          <a:lstStyle>
            <a:lvl1pPr marL="0" indent="0" algn="ctr">
              <a:buNone/>
              <a:defRPr sz="3660"/>
            </a:lvl1pPr>
            <a:lvl2pPr marL="697230" indent="0" algn="ctr">
              <a:buNone/>
              <a:defRPr sz="3050"/>
            </a:lvl2pPr>
            <a:lvl3pPr marL="1394460" indent="0" algn="ctr">
              <a:buNone/>
              <a:defRPr sz="2745"/>
            </a:lvl3pPr>
            <a:lvl4pPr marL="2091690" indent="0" algn="ctr">
              <a:buNone/>
              <a:defRPr sz="2440"/>
            </a:lvl4pPr>
            <a:lvl5pPr marL="2788920" indent="0" algn="ctr">
              <a:buNone/>
              <a:defRPr sz="2440"/>
            </a:lvl5pPr>
            <a:lvl6pPr marL="3486150" indent="0" algn="ctr">
              <a:buNone/>
              <a:defRPr sz="2440"/>
            </a:lvl6pPr>
            <a:lvl7pPr marL="4183380" indent="0" algn="ctr">
              <a:buNone/>
              <a:defRPr sz="2440"/>
            </a:lvl7pPr>
            <a:lvl8pPr marL="4880610" indent="0" algn="ctr">
              <a:buNone/>
              <a:defRPr sz="2440"/>
            </a:lvl8pPr>
            <a:lvl9pPr marL="5577840" indent="0" algn="ctr">
              <a:buNone/>
              <a:defRPr sz="2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4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301473" y="556816"/>
            <a:ext cx="3405247" cy="88630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5732" y="556816"/>
            <a:ext cx="10018335" cy="88630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9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1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507" y="2607353"/>
            <a:ext cx="13620988" cy="4350424"/>
          </a:xfrm>
        </p:spPr>
        <p:txBody>
          <a:bodyPr anchor="b"/>
          <a:lstStyle>
            <a:lvl1pPr>
              <a:defRPr sz="9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7507" y="6998933"/>
            <a:ext cx="13620988" cy="2287785"/>
          </a:xfrm>
        </p:spPr>
        <p:txBody>
          <a:bodyPr/>
          <a:lstStyle>
            <a:lvl1pPr marL="0" indent="0">
              <a:buNone/>
              <a:defRPr sz="3660">
                <a:solidFill>
                  <a:schemeClr val="tx1"/>
                </a:solidFill>
              </a:defRPr>
            </a:lvl1pPr>
            <a:lvl2pPr marL="697230" indent="0">
              <a:buNone/>
              <a:defRPr sz="3050">
                <a:solidFill>
                  <a:schemeClr val="tx1">
                    <a:tint val="75000"/>
                  </a:schemeClr>
                </a:solidFill>
              </a:defRPr>
            </a:lvl2pPr>
            <a:lvl3pPr marL="1394460" indent="0">
              <a:buNone/>
              <a:defRPr sz="2745">
                <a:solidFill>
                  <a:schemeClr val="tx1">
                    <a:tint val="75000"/>
                  </a:schemeClr>
                </a:solidFill>
              </a:defRPr>
            </a:lvl3pPr>
            <a:lvl4pPr marL="209169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4pPr>
            <a:lvl5pPr marL="278892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5pPr>
            <a:lvl6pPr marL="348615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6pPr>
            <a:lvl7pPr marL="418338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7pPr>
            <a:lvl8pPr marL="488061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8pPr>
            <a:lvl9pPr marL="557784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6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731" y="2784078"/>
            <a:ext cx="6711791" cy="6635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4928" y="2784078"/>
            <a:ext cx="6711791" cy="6635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2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788" y="556818"/>
            <a:ext cx="13620988" cy="20214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7789" y="2563773"/>
            <a:ext cx="6680946" cy="1256466"/>
          </a:xfrm>
        </p:spPr>
        <p:txBody>
          <a:bodyPr anchor="b"/>
          <a:lstStyle>
            <a:lvl1pPr marL="0" indent="0">
              <a:buNone/>
              <a:defRPr sz="3660" b="1"/>
            </a:lvl1pPr>
            <a:lvl2pPr marL="697230" indent="0">
              <a:buNone/>
              <a:defRPr sz="3050" b="1"/>
            </a:lvl2pPr>
            <a:lvl3pPr marL="1394460" indent="0">
              <a:buNone/>
              <a:defRPr sz="2745" b="1"/>
            </a:lvl3pPr>
            <a:lvl4pPr marL="2091690" indent="0">
              <a:buNone/>
              <a:defRPr sz="2440" b="1"/>
            </a:lvl4pPr>
            <a:lvl5pPr marL="2788920" indent="0">
              <a:buNone/>
              <a:defRPr sz="2440" b="1"/>
            </a:lvl5pPr>
            <a:lvl6pPr marL="3486150" indent="0">
              <a:buNone/>
              <a:defRPr sz="2440" b="1"/>
            </a:lvl6pPr>
            <a:lvl7pPr marL="4183380" indent="0">
              <a:buNone/>
              <a:defRPr sz="2440" b="1"/>
            </a:lvl7pPr>
            <a:lvl8pPr marL="4880610" indent="0">
              <a:buNone/>
              <a:defRPr sz="2440" b="1"/>
            </a:lvl8pPr>
            <a:lvl9pPr marL="5577840" indent="0">
              <a:buNone/>
              <a:defRPr sz="2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789" y="3820239"/>
            <a:ext cx="6680946" cy="5618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94929" y="2563773"/>
            <a:ext cx="6713848" cy="1256466"/>
          </a:xfrm>
        </p:spPr>
        <p:txBody>
          <a:bodyPr anchor="b"/>
          <a:lstStyle>
            <a:lvl1pPr marL="0" indent="0">
              <a:buNone/>
              <a:defRPr sz="3660" b="1"/>
            </a:lvl1pPr>
            <a:lvl2pPr marL="697230" indent="0">
              <a:buNone/>
              <a:defRPr sz="3050" b="1"/>
            </a:lvl2pPr>
            <a:lvl3pPr marL="1394460" indent="0">
              <a:buNone/>
              <a:defRPr sz="2745" b="1"/>
            </a:lvl3pPr>
            <a:lvl4pPr marL="2091690" indent="0">
              <a:buNone/>
              <a:defRPr sz="2440" b="1"/>
            </a:lvl4pPr>
            <a:lvl5pPr marL="2788920" indent="0">
              <a:buNone/>
              <a:defRPr sz="2440" b="1"/>
            </a:lvl5pPr>
            <a:lvl6pPr marL="3486150" indent="0">
              <a:buNone/>
              <a:defRPr sz="2440" b="1"/>
            </a:lvl6pPr>
            <a:lvl7pPr marL="4183380" indent="0">
              <a:buNone/>
              <a:defRPr sz="2440" b="1"/>
            </a:lvl7pPr>
            <a:lvl8pPr marL="4880610" indent="0">
              <a:buNone/>
              <a:defRPr sz="2440" b="1"/>
            </a:lvl8pPr>
            <a:lvl9pPr marL="5577840" indent="0">
              <a:buNone/>
              <a:defRPr sz="2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94929" y="3820239"/>
            <a:ext cx="6713848" cy="5618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0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4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788" y="697230"/>
            <a:ext cx="5093476" cy="2440305"/>
          </a:xfrm>
        </p:spPr>
        <p:txBody>
          <a:bodyPr anchor="b"/>
          <a:lstStyle>
            <a:lvl1pPr>
              <a:defRPr sz="4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3848" y="1505825"/>
            <a:ext cx="7994928" cy="7432278"/>
          </a:xfrm>
        </p:spPr>
        <p:txBody>
          <a:bodyPr/>
          <a:lstStyle>
            <a:lvl1pPr>
              <a:defRPr sz="4880"/>
            </a:lvl1pPr>
            <a:lvl2pPr>
              <a:defRPr sz="4270"/>
            </a:lvl2pPr>
            <a:lvl3pPr>
              <a:defRPr sz="3660"/>
            </a:lvl3pPr>
            <a:lvl4pPr>
              <a:defRPr sz="3050"/>
            </a:lvl4pPr>
            <a:lvl5pPr>
              <a:defRPr sz="3050"/>
            </a:lvl5pPr>
            <a:lvl6pPr>
              <a:defRPr sz="3050"/>
            </a:lvl6pPr>
            <a:lvl7pPr>
              <a:defRPr sz="3050"/>
            </a:lvl7pPr>
            <a:lvl8pPr>
              <a:defRPr sz="3050"/>
            </a:lvl8pPr>
            <a:lvl9pPr>
              <a:defRPr sz="3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88" y="3137535"/>
            <a:ext cx="5093476" cy="5812672"/>
          </a:xfrm>
        </p:spPr>
        <p:txBody>
          <a:bodyPr/>
          <a:lstStyle>
            <a:lvl1pPr marL="0" indent="0">
              <a:buNone/>
              <a:defRPr sz="2440"/>
            </a:lvl1pPr>
            <a:lvl2pPr marL="697230" indent="0">
              <a:buNone/>
              <a:defRPr sz="2135"/>
            </a:lvl2pPr>
            <a:lvl3pPr marL="1394460" indent="0">
              <a:buNone/>
              <a:defRPr sz="1830"/>
            </a:lvl3pPr>
            <a:lvl4pPr marL="2091690" indent="0">
              <a:buNone/>
              <a:defRPr sz="1525"/>
            </a:lvl4pPr>
            <a:lvl5pPr marL="2788920" indent="0">
              <a:buNone/>
              <a:defRPr sz="1525"/>
            </a:lvl5pPr>
            <a:lvl6pPr marL="3486150" indent="0">
              <a:buNone/>
              <a:defRPr sz="1525"/>
            </a:lvl6pPr>
            <a:lvl7pPr marL="4183380" indent="0">
              <a:buNone/>
              <a:defRPr sz="1525"/>
            </a:lvl7pPr>
            <a:lvl8pPr marL="4880610" indent="0">
              <a:buNone/>
              <a:defRPr sz="1525"/>
            </a:lvl8pPr>
            <a:lvl9pPr marL="5577840" indent="0">
              <a:buNone/>
              <a:defRPr sz="1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5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788" y="697230"/>
            <a:ext cx="5093476" cy="2440305"/>
          </a:xfrm>
        </p:spPr>
        <p:txBody>
          <a:bodyPr anchor="b"/>
          <a:lstStyle>
            <a:lvl1pPr>
              <a:defRPr sz="4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13848" y="1505825"/>
            <a:ext cx="7994928" cy="7432278"/>
          </a:xfrm>
        </p:spPr>
        <p:txBody>
          <a:bodyPr anchor="t"/>
          <a:lstStyle>
            <a:lvl1pPr marL="0" indent="0">
              <a:buNone/>
              <a:defRPr sz="4880"/>
            </a:lvl1pPr>
            <a:lvl2pPr marL="697230" indent="0">
              <a:buNone/>
              <a:defRPr sz="4270"/>
            </a:lvl2pPr>
            <a:lvl3pPr marL="1394460" indent="0">
              <a:buNone/>
              <a:defRPr sz="3660"/>
            </a:lvl3pPr>
            <a:lvl4pPr marL="2091690" indent="0">
              <a:buNone/>
              <a:defRPr sz="3050"/>
            </a:lvl4pPr>
            <a:lvl5pPr marL="2788920" indent="0">
              <a:buNone/>
              <a:defRPr sz="3050"/>
            </a:lvl5pPr>
            <a:lvl6pPr marL="3486150" indent="0">
              <a:buNone/>
              <a:defRPr sz="3050"/>
            </a:lvl6pPr>
            <a:lvl7pPr marL="4183380" indent="0">
              <a:buNone/>
              <a:defRPr sz="3050"/>
            </a:lvl7pPr>
            <a:lvl8pPr marL="4880610" indent="0">
              <a:buNone/>
              <a:defRPr sz="3050"/>
            </a:lvl8pPr>
            <a:lvl9pPr marL="5577840" indent="0">
              <a:buNone/>
              <a:defRPr sz="305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88" y="3137535"/>
            <a:ext cx="5093476" cy="5812672"/>
          </a:xfrm>
        </p:spPr>
        <p:txBody>
          <a:bodyPr/>
          <a:lstStyle>
            <a:lvl1pPr marL="0" indent="0">
              <a:buNone/>
              <a:defRPr sz="2440"/>
            </a:lvl1pPr>
            <a:lvl2pPr marL="697230" indent="0">
              <a:buNone/>
              <a:defRPr sz="2135"/>
            </a:lvl2pPr>
            <a:lvl3pPr marL="1394460" indent="0">
              <a:buNone/>
              <a:defRPr sz="1830"/>
            </a:lvl3pPr>
            <a:lvl4pPr marL="2091690" indent="0">
              <a:buNone/>
              <a:defRPr sz="1525"/>
            </a:lvl4pPr>
            <a:lvl5pPr marL="2788920" indent="0">
              <a:buNone/>
              <a:defRPr sz="1525"/>
            </a:lvl5pPr>
            <a:lvl6pPr marL="3486150" indent="0">
              <a:buNone/>
              <a:defRPr sz="1525"/>
            </a:lvl6pPr>
            <a:lvl7pPr marL="4183380" indent="0">
              <a:buNone/>
              <a:defRPr sz="1525"/>
            </a:lvl7pPr>
            <a:lvl8pPr marL="4880610" indent="0">
              <a:buNone/>
              <a:defRPr sz="1525"/>
            </a:lvl8pPr>
            <a:lvl9pPr marL="5577840" indent="0">
              <a:buNone/>
              <a:defRPr sz="1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0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5731" y="556818"/>
            <a:ext cx="13620988" cy="2021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731" y="2784078"/>
            <a:ext cx="13620988" cy="663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5731" y="9693436"/>
            <a:ext cx="3553301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31249" y="9693436"/>
            <a:ext cx="5329952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53418" y="9693436"/>
            <a:ext cx="3553301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94460" rtl="0" eaLnBrk="1" latinLnBrk="0" hangingPunct="1">
        <a:lnSpc>
          <a:spcPct val="90000"/>
        </a:lnSpc>
        <a:spcBef>
          <a:spcPct val="0"/>
        </a:spcBef>
        <a:buNone/>
        <a:defRPr sz="67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615" indent="-348615" algn="l" defTabSz="1394460" rtl="0" eaLnBrk="1" latinLnBrk="0" hangingPunct="1">
        <a:lnSpc>
          <a:spcPct val="90000"/>
        </a:lnSpc>
        <a:spcBef>
          <a:spcPts val="1525"/>
        </a:spcBef>
        <a:buFont typeface="Arial" panose="020B0604020202020204" pitchFamily="34" charset="0"/>
        <a:buChar char="•"/>
        <a:defRPr sz="4270" kern="1200">
          <a:solidFill>
            <a:schemeClr val="tx1"/>
          </a:solidFill>
          <a:latin typeface="+mn-lt"/>
          <a:ea typeface="+mn-ea"/>
          <a:cs typeface="+mn-cs"/>
        </a:defRPr>
      </a:lvl1pPr>
      <a:lvl2pPr marL="104584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3660" kern="1200">
          <a:solidFill>
            <a:schemeClr val="tx1"/>
          </a:solidFill>
          <a:latin typeface="+mn-lt"/>
          <a:ea typeface="+mn-ea"/>
          <a:cs typeface="+mn-cs"/>
        </a:defRPr>
      </a:lvl2pPr>
      <a:lvl3pPr marL="174307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3050" kern="1200">
          <a:solidFill>
            <a:schemeClr val="tx1"/>
          </a:solidFill>
          <a:latin typeface="+mn-lt"/>
          <a:ea typeface="+mn-ea"/>
          <a:cs typeface="+mn-cs"/>
        </a:defRPr>
      </a:lvl3pPr>
      <a:lvl4pPr marL="244030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4pPr>
      <a:lvl5pPr marL="313753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5pPr>
      <a:lvl6pPr marL="383476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6pPr>
      <a:lvl7pPr marL="453199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7pPr>
      <a:lvl8pPr marL="522922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8pPr>
      <a:lvl9pPr marL="592645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1pPr>
      <a:lvl2pPr marL="69723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2pPr>
      <a:lvl3pPr marL="139446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3pPr>
      <a:lvl4pPr marL="209169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4pPr>
      <a:lvl5pPr marL="278892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5pPr>
      <a:lvl6pPr marL="348615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6pPr>
      <a:lvl7pPr marL="418338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7pPr>
      <a:lvl8pPr marL="488061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8pPr>
      <a:lvl9pPr marL="557784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2756476" y="690856"/>
            <a:ext cx="12741853" cy="8841807"/>
          </a:xfrm>
          <a:prstGeom prst="roundRect">
            <a:avLst>
              <a:gd name="adj" fmla="val 587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2908876" y="843256"/>
            <a:ext cx="12321440" cy="6081307"/>
          </a:xfrm>
          <a:prstGeom prst="roundRect">
            <a:avLst>
              <a:gd name="adj" fmla="val 698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7" name="Straight Arrow Connector 146"/>
          <p:cNvCxnSpPr>
            <a:stCxn id="4" idx="0"/>
            <a:endCxn id="49" idx="2"/>
          </p:cNvCxnSpPr>
          <p:nvPr/>
        </p:nvCxnSpPr>
        <p:spPr>
          <a:xfrm flipV="1">
            <a:off x="5660847" y="2604595"/>
            <a:ext cx="2789831" cy="12471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0" idx="0"/>
            <a:endCxn id="49" idx="2"/>
          </p:cNvCxnSpPr>
          <p:nvPr/>
        </p:nvCxnSpPr>
        <p:spPr>
          <a:xfrm flipV="1">
            <a:off x="8450678" y="2604595"/>
            <a:ext cx="0" cy="124716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7" idx="0"/>
            <a:endCxn id="49" idx="2"/>
          </p:cNvCxnSpPr>
          <p:nvPr/>
        </p:nvCxnSpPr>
        <p:spPr>
          <a:xfrm flipH="1" flipV="1">
            <a:off x="8450678" y="2604595"/>
            <a:ext cx="5392931" cy="124204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4520536" y="3851762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PDFView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4520534" y="7266433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OfficeView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12703298" y="3846644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MuPDF</a:t>
            </a:r>
            <a:r>
              <a:rPr lang="en-US" dirty="0"/>
              <a:t>  C API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014964" y="7266541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SmartOffice</a:t>
            </a:r>
            <a:r>
              <a:rPr lang="en-US" sz="2000" dirty="0"/>
              <a:t> Java bindings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4415485" y="3147760"/>
            <a:ext cx="2486866" cy="5513318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rgbClr val="FF0000"/>
                </a:solidFill>
              </a:rPr>
              <a:t>UI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310063" y="7261423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SmartOffice</a:t>
            </a:r>
            <a:r>
              <a:rPr lang="en-US" sz="2000" dirty="0"/>
              <a:t> Java wrapper</a:t>
            </a:r>
          </a:p>
          <a:p>
            <a:pPr algn="ctr"/>
            <a:r>
              <a:rPr lang="en-US" sz="2000" dirty="0"/>
              <a:t>( SOLib.java 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310367" y="3851761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MuPDF</a:t>
            </a:r>
            <a:r>
              <a:rPr lang="en-US" sz="2000" dirty="0"/>
              <a:t> Java Wrapper</a:t>
            </a:r>
          </a:p>
          <a:p>
            <a:pPr algn="ctr"/>
            <a:r>
              <a:rPr lang="en-US" sz="2000" dirty="0"/>
              <a:t>(“MuLib.java”)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7193500" y="3147760"/>
            <a:ext cx="2486866" cy="5513318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rgbClr val="FF0000"/>
                </a:solidFill>
              </a:rPr>
              <a:t>Functionality</a:t>
            </a:r>
          </a:p>
        </p:txBody>
      </p:sp>
      <p:cxnSp>
        <p:nvCxnSpPr>
          <p:cNvPr id="12" name="Straight Arrow Connector 11"/>
          <p:cNvCxnSpPr>
            <a:stCxn id="4" idx="3"/>
            <a:endCxn id="10" idx="1"/>
          </p:cNvCxnSpPr>
          <p:nvPr/>
        </p:nvCxnSpPr>
        <p:spPr>
          <a:xfrm flipV="1">
            <a:off x="6801157" y="4432674"/>
            <a:ext cx="509210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36" idx="1"/>
          </p:cNvCxnSpPr>
          <p:nvPr/>
        </p:nvCxnSpPr>
        <p:spPr>
          <a:xfrm>
            <a:off x="9590988" y="4432674"/>
            <a:ext cx="42397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9" idx="1"/>
          </p:cNvCxnSpPr>
          <p:nvPr/>
        </p:nvCxnSpPr>
        <p:spPr>
          <a:xfrm flipV="1">
            <a:off x="6801155" y="7842336"/>
            <a:ext cx="508908" cy="50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8" idx="1"/>
          </p:cNvCxnSpPr>
          <p:nvPr/>
        </p:nvCxnSpPr>
        <p:spPr>
          <a:xfrm>
            <a:off x="9590684" y="7842336"/>
            <a:ext cx="424280" cy="51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992281" y="8721828"/>
            <a:ext cx="1991638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Artifex</a:t>
            </a:r>
            <a:r>
              <a:rPr lang="en-US" dirty="0"/>
              <a:t> </a:t>
            </a:r>
            <a:r>
              <a:rPr lang="en-US" dirty="0" err="1"/>
              <a:t>DevKit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729192" y="3579604"/>
            <a:ext cx="1503124" cy="306431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Android</a:t>
            </a:r>
          </a:p>
          <a:p>
            <a:pPr algn="ctr"/>
            <a:r>
              <a:rPr lang="en-US" sz="2000" dirty="0"/>
              <a:t>Application</a:t>
            </a:r>
            <a:endParaRPr lang="en-US" dirty="0"/>
          </a:p>
          <a:p>
            <a:pPr algn="ctr"/>
            <a:r>
              <a:rPr lang="en-US" sz="1200" dirty="0"/>
              <a:t>(Our sample app, or our </a:t>
            </a:r>
            <a:r>
              <a:rPr lang="en-US" sz="1200" dirty="0" err="1"/>
              <a:t>appstore</a:t>
            </a:r>
            <a:r>
              <a:rPr lang="en-US" sz="1200" dirty="0"/>
              <a:t> app, or one written by a third party)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3015825" y="5482060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ArtifexDK</a:t>
            </a:r>
            <a:r>
              <a:rPr lang="en-US" sz="2000" dirty="0"/>
              <a:t> Java “Open Document API”</a:t>
            </a:r>
          </a:p>
        </p:txBody>
      </p:sp>
      <p:cxnSp>
        <p:nvCxnSpPr>
          <p:cNvPr id="37" name="Straight Arrow Connector 36"/>
          <p:cNvCxnSpPr>
            <a:stCxn id="33" idx="3"/>
            <a:endCxn id="35" idx="1"/>
          </p:cNvCxnSpPr>
          <p:nvPr/>
        </p:nvCxnSpPr>
        <p:spPr>
          <a:xfrm>
            <a:off x="2232316" y="5111759"/>
            <a:ext cx="783509" cy="95121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2"/>
            <a:endCxn id="5" idx="0"/>
          </p:cNvCxnSpPr>
          <p:nvPr/>
        </p:nvCxnSpPr>
        <p:spPr>
          <a:xfrm>
            <a:off x="4156136" y="6643886"/>
            <a:ext cx="1504709" cy="62254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0"/>
          </p:cNvCxnSpPr>
          <p:nvPr/>
        </p:nvCxnSpPr>
        <p:spPr>
          <a:xfrm flipV="1">
            <a:off x="4156135" y="5013588"/>
            <a:ext cx="1140310" cy="46847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7310367" y="1442769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Artifex</a:t>
            </a:r>
            <a:r>
              <a:rPr lang="en-US" sz="1400" dirty="0"/>
              <a:t> DK Common Functionality (equivalents for </a:t>
            </a:r>
            <a:r>
              <a:rPr lang="en-US" sz="1400" dirty="0" err="1"/>
              <a:t>SOSession</a:t>
            </a:r>
            <a:r>
              <a:rPr lang="en-US" sz="1400" dirty="0"/>
              <a:t>, </a:t>
            </a:r>
            <a:r>
              <a:rPr lang="en-US" sz="1400" dirty="0" err="1"/>
              <a:t>SecureFS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r>
              <a:rPr lang="en-US" sz="1400" dirty="0"/>
              <a:t>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324055" y="1047202"/>
            <a:ext cx="3659864" cy="161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Open Source in </a:t>
            </a:r>
            <a:r>
              <a:rPr lang="en-US" dirty="0" err="1"/>
              <a:t>MuPDF</a:t>
            </a:r>
            <a:r>
              <a:rPr lang="en-US" dirty="0"/>
              <a:t> </a:t>
            </a:r>
            <a:r>
              <a:rPr lang="en-US" dirty="0" err="1"/>
              <a:t>git</a:t>
            </a:r>
            <a:r>
              <a:rPr lang="en-US" dirty="0"/>
              <a:t> (or another repo with </a:t>
            </a:r>
            <a:r>
              <a:rPr lang="en-US" dirty="0" err="1"/>
              <a:t>MuPDF.git</a:t>
            </a:r>
            <a:r>
              <a:rPr lang="en-US" dirty="0"/>
              <a:t> as </a:t>
            </a:r>
            <a:r>
              <a:rPr lang="en-US"/>
              <a:t>a submodule)</a:t>
            </a:r>
            <a:endParaRPr lang="en-US" dirty="0"/>
          </a:p>
        </p:txBody>
      </p:sp>
      <p:sp>
        <p:nvSpPr>
          <p:cNvPr id="57" name="Rounded Rectangle 56"/>
          <p:cNvSpPr/>
          <p:nvPr/>
        </p:nvSpPr>
        <p:spPr>
          <a:xfrm>
            <a:off x="7310064" y="5508064"/>
            <a:ext cx="2280621" cy="116182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Derive from common interface class with load/render methods</a:t>
            </a:r>
          </a:p>
        </p:txBody>
      </p:sp>
      <p:cxnSp>
        <p:nvCxnSpPr>
          <p:cNvPr id="60" name="Straight Arrow Connector 59"/>
          <p:cNvCxnSpPr>
            <a:stCxn id="57" idx="2"/>
            <a:endCxn id="9" idx="0"/>
          </p:cNvCxnSpPr>
          <p:nvPr/>
        </p:nvCxnSpPr>
        <p:spPr>
          <a:xfrm flipH="1">
            <a:off x="8450374" y="6669890"/>
            <a:ext cx="1" cy="59153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42" idx="3"/>
            <a:endCxn id="49" idx="1"/>
          </p:cNvCxnSpPr>
          <p:nvPr/>
        </p:nvCxnSpPr>
        <p:spPr>
          <a:xfrm flipV="1">
            <a:off x="2240230" y="2023682"/>
            <a:ext cx="5070137" cy="1427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0014964" y="3851762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MuPDF</a:t>
            </a:r>
            <a:r>
              <a:rPr lang="en-US" sz="2000" dirty="0"/>
              <a:t> Java bindings</a:t>
            </a:r>
          </a:p>
        </p:txBody>
      </p:sp>
      <p:cxnSp>
        <p:nvCxnSpPr>
          <p:cNvPr id="39" name="Straight Arrow Connector 38"/>
          <p:cNvCxnSpPr>
            <a:stCxn id="36" idx="3"/>
            <a:endCxn id="7" idx="1"/>
          </p:cNvCxnSpPr>
          <p:nvPr/>
        </p:nvCxnSpPr>
        <p:spPr>
          <a:xfrm flipV="1">
            <a:off x="12295585" y="4427557"/>
            <a:ext cx="407713" cy="51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7" idx="0"/>
            <a:endCxn id="10" idx="2"/>
          </p:cNvCxnSpPr>
          <p:nvPr/>
        </p:nvCxnSpPr>
        <p:spPr>
          <a:xfrm flipV="1">
            <a:off x="8450375" y="5013587"/>
            <a:ext cx="303" cy="49447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7"/>
          <p:cNvSpPr/>
          <p:nvPr/>
        </p:nvSpPr>
        <p:spPr>
          <a:xfrm>
            <a:off x="12703298" y="7266541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SmartOffice</a:t>
            </a:r>
            <a:r>
              <a:rPr lang="en-US" sz="2000" dirty="0"/>
              <a:t> C API</a:t>
            </a:r>
          </a:p>
          <a:p>
            <a:pPr algn="ctr"/>
            <a:r>
              <a:rPr lang="en-US" sz="2000" dirty="0"/>
              <a:t>( smart-office-lib/</a:t>
            </a:r>
          </a:p>
          <a:p>
            <a:pPr algn="ctr"/>
            <a:r>
              <a:rPr lang="en-US" sz="2000" dirty="0"/>
              <a:t>smart-office-</a:t>
            </a:r>
            <a:r>
              <a:rPr lang="en-US" sz="2000" dirty="0" err="1"/>
              <a:t>lib.h</a:t>
            </a:r>
            <a:r>
              <a:rPr lang="en-US" sz="2000" dirty="0"/>
              <a:t> )</a:t>
            </a:r>
          </a:p>
        </p:txBody>
      </p:sp>
      <p:cxnSp>
        <p:nvCxnSpPr>
          <p:cNvPr id="100" name="Straight Arrow Connector 99"/>
          <p:cNvCxnSpPr>
            <a:stCxn id="8" idx="3"/>
            <a:endCxn id="99" idx="1"/>
          </p:cNvCxnSpPr>
          <p:nvPr/>
        </p:nvCxnSpPr>
        <p:spPr>
          <a:xfrm>
            <a:off x="12295585" y="7847454"/>
            <a:ext cx="40771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ounded Rectangle 32"/>
          <p:cNvSpPr/>
          <p:nvPr/>
        </p:nvSpPr>
        <p:spPr>
          <a:xfrm>
            <a:off x="737106" y="1442769"/>
            <a:ext cx="1503124" cy="11646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Application specific </a:t>
            </a:r>
            <a:r>
              <a:rPr lang="en-US" sz="1400" dirty="0" err="1"/>
              <a:t>SecureFS</a:t>
            </a:r>
            <a:r>
              <a:rPr lang="en-US" sz="1400" dirty="0"/>
              <a:t> implementation</a:t>
            </a:r>
          </a:p>
        </p:txBody>
      </p:sp>
      <p:cxnSp>
        <p:nvCxnSpPr>
          <p:cNvPr id="144" name="Straight Arrow Connector 143"/>
          <p:cNvCxnSpPr>
            <a:stCxn id="33" idx="0"/>
            <a:endCxn id="142" idx="2"/>
          </p:cNvCxnSpPr>
          <p:nvPr/>
        </p:nvCxnSpPr>
        <p:spPr>
          <a:xfrm flipV="1">
            <a:off x="1480754" y="2607449"/>
            <a:ext cx="7914" cy="97215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434512" y="968863"/>
            <a:ext cx="9502836" cy="1836919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rgbClr val="FF0000"/>
                </a:solidFill>
              </a:rPr>
              <a:t>Optional</a:t>
            </a:r>
          </a:p>
        </p:txBody>
      </p:sp>
    </p:spTree>
    <p:extLst>
      <p:ext uri="{BB962C8B-B14F-4D97-AF65-F5344CB8AC3E}">
        <p14:creationId xmlns:p14="http://schemas.microsoft.com/office/powerpoint/2010/main" val="58947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112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Heenan</dc:creator>
  <cp:lastModifiedBy>Robin Watts</cp:lastModifiedBy>
  <cp:revision>18</cp:revision>
  <dcterms:created xsi:type="dcterms:W3CDTF">2016-09-07T14:19:17Z</dcterms:created>
  <dcterms:modified xsi:type="dcterms:W3CDTF">2016-12-21T16:10:42Z</dcterms:modified>
</cp:coreProperties>
</file>